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335" r:id="rId2"/>
    <p:sldId id="336" r:id="rId3"/>
    <p:sldId id="340" r:id="rId4"/>
    <p:sldId id="350" r:id="rId5"/>
    <p:sldId id="351" r:id="rId6"/>
    <p:sldId id="338" r:id="rId7"/>
    <p:sldId id="337" r:id="rId8"/>
    <p:sldId id="341" r:id="rId9"/>
    <p:sldId id="342" r:id="rId10"/>
    <p:sldId id="343" r:id="rId11"/>
    <p:sldId id="344" r:id="rId12"/>
    <p:sldId id="345" r:id="rId13"/>
    <p:sldId id="346" r:id="rId14"/>
    <p:sldId id="347" r:id="rId15"/>
    <p:sldId id="348" r:id="rId16"/>
    <p:sldId id="349" r:id="rId17"/>
    <p:sldId id="363" r:id="rId18"/>
    <p:sldId id="364" r:id="rId19"/>
    <p:sldId id="36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62D0"/>
    <a:srgbClr val="5B65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242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935FA-B47E-453C-A1D9-1A0B96B1B7AD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A0F84C-5B34-4E40-AC93-214AFBB80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232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8B992A-7334-C25F-AAFF-0C4AFB129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AI </a:t>
            </a:r>
            <a:br>
              <a:rPr lang="en-US" sz="4800" dirty="0"/>
            </a:br>
            <a:r>
              <a:rPr lang="en-US" sz="4800" dirty="0"/>
              <a:t>Key</a:t>
            </a:r>
            <a:br>
              <a:rPr lang="en-US" sz="4800" dirty="0"/>
            </a:br>
            <a:r>
              <a:rPr lang="en-US" sz="4800" dirty="0"/>
              <a:t>terms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81E884-0E5B-79FD-C39D-2E379B15E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73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16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FB89743-751E-DE6E-227F-1BFDC613BB19}"/>
              </a:ext>
            </a:extLst>
          </p:cNvPr>
          <p:cNvGrpSpPr/>
          <p:nvPr/>
        </p:nvGrpSpPr>
        <p:grpSpPr>
          <a:xfrm>
            <a:off x="897431" y="887619"/>
            <a:ext cx="10397139" cy="5082762"/>
            <a:chOff x="14339" y="0"/>
            <a:chExt cx="10397139" cy="50827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E75FE38-478B-28B1-EB4F-5FA571CCB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39" y="0"/>
              <a:ext cx="5082762" cy="508276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1D6FE14-4DA7-A7A9-414E-2801FCEBE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8716" y="0"/>
              <a:ext cx="5082762" cy="5082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083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1207F1-DDF8-565C-8664-19D6BE5FD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27" y="131064"/>
            <a:ext cx="8045512" cy="31462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F7E9FF-1617-C90E-913A-2E23D4FD1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651" y="3429000"/>
            <a:ext cx="7638095" cy="3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01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A490-E004-4393-5425-E5AD3F7E2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B39F5-03C4-D873-E067-6BCE4C69F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28800"/>
            <a:ext cx="9905999" cy="472590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Natural Language Processing, or NLP, is a field of AI that focuses on </a:t>
            </a:r>
            <a:r>
              <a:rPr lang="en-US" sz="3200" dirty="0">
                <a:solidFill>
                  <a:schemeClr val="accent5"/>
                </a:solidFill>
              </a:rPr>
              <a:t>enabling computers to understand and interact using human language</a:t>
            </a:r>
            <a:r>
              <a:rPr lang="en-US" sz="3200" dirty="0"/>
              <a:t>. This technology powers things like voice-activated assistants, translation services, and email filters by </a:t>
            </a:r>
            <a:r>
              <a:rPr lang="en-US" sz="3200" dirty="0">
                <a:solidFill>
                  <a:schemeClr val="accent5"/>
                </a:solidFill>
              </a:rPr>
              <a:t>analyzing and responding to text and speech</a:t>
            </a:r>
            <a:r>
              <a:rPr lang="en-US" sz="3200" dirty="0"/>
              <a:t>. NLP helps </a:t>
            </a:r>
            <a:r>
              <a:rPr lang="en-US" sz="3200" dirty="0">
                <a:solidFill>
                  <a:schemeClr val="accent5"/>
                </a:solidFill>
              </a:rPr>
              <a:t>bridge the communication gap between humans and machines</a:t>
            </a:r>
            <a:r>
              <a:rPr lang="en-US" sz="3200" dirty="0"/>
              <a:t>, making it easier for us to use technology in everyday tasks.</a:t>
            </a:r>
          </a:p>
        </p:txBody>
      </p:sp>
    </p:spTree>
    <p:extLst>
      <p:ext uri="{BB962C8B-B14F-4D97-AF65-F5344CB8AC3E}">
        <p14:creationId xmlns:p14="http://schemas.microsoft.com/office/powerpoint/2010/main" val="1361505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D06569-5B1D-5833-F1D8-3718D2711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044" y="315309"/>
            <a:ext cx="4694680" cy="33241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C8BD31-EE65-41BC-4959-28A037BDB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427" y="1710705"/>
            <a:ext cx="4957703" cy="34365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935E92-F9C9-CD41-3FD7-0C10E11C8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044" y="4038519"/>
            <a:ext cx="4694680" cy="25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32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E90E7-78E5-4CFE-08CA-82744AFEF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49721-C85B-CE9B-C1E3-982B6E63D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92586"/>
            <a:ext cx="9905999" cy="475306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200" dirty="0"/>
              <a:t>Neural networks are a type of AI inspired by the human brain, </a:t>
            </a:r>
            <a:r>
              <a:rPr lang="en-US" sz="3200" dirty="0">
                <a:solidFill>
                  <a:schemeClr val="accent5"/>
                </a:solidFill>
              </a:rPr>
              <a:t>designed to recognize patterns and make decisions</a:t>
            </a:r>
            <a:r>
              <a:rPr lang="en-US" sz="3200" dirty="0"/>
              <a:t>. They consist of layers of </a:t>
            </a:r>
            <a:r>
              <a:rPr lang="en-US" sz="3200" dirty="0">
                <a:solidFill>
                  <a:schemeClr val="accent5"/>
                </a:solidFill>
              </a:rPr>
              <a:t>interconnected nodes, or "neurons," </a:t>
            </a:r>
            <a:r>
              <a:rPr lang="en-US" sz="3200" dirty="0"/>
              <a:t>that process information by passing signals to each other, much </a:t>
            </a:r>
            <a:r>
              <a:rPr lang="en-US" sz="3200" dirty="0">
                <a:solidFill>
                  <a:schemeClr val="accent5"/>
                </a:solidFill>
              </a:rPr>
              <a:t>like how neurons communicate in our brains</a:t>
            </a:r>
            <a:r>
              <a:rPr lang="en-US" sz="3200" dirty="0"/>
              <a:t>. These networks learn from large amounts of data, gradually improving their accuracy in tasks like </a:t>
            </a:r>
            <a:r>
              <a:rPr lang="en-US" sz="3200" dirty="0">
                <a:solidFill>
                  <a:schemeClr val="accent5"/>
                </a:solidFill>
              </a:rPr>
              <a:t>image recognition, language translation, and more</a:t>
            </a:r>
            <a:r>
              <a:rPr lang="en-US" sz="3200" dirty="0"/>
              <a:t>, as they adjust connections based on the results they produce.</a:t>
            </a:r>
          </a:p>
        </p:txBody>
      </p:sp>
    </p:spTree>
    <p:extLst>
      <p:ext uri="{BB962C8B-B14F-4D97-AF65-F5344CB8AC3E}">
        <p14:creationId xmlns:p14="http://schemas.microsoft.com/office/powerpoint/2010/main" val="987492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The Magic of Neural Networks: History and Concepts – Be on the Right Side  of Change">
            <a:extLst>
              <a:ext uri="{FF2B5EF4-FFF2-40B4-BE49-F238E27FC236}">
                <a16:creationId xmlns:a16="http://schemas.microsoft.com/office/drawing/2014/main" id="{201DAE58-57B3-F8A4-42D3-F7F4174F6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26" y="796988"/>
            <a:ext cx="10561747" cy="475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722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05E1BE-C2E2-068B-2CE7-CC19AEB5A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16" y="1127197"/>
            <a:ext cx="9747368" cy="460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735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90C60-E1F0-A53E-DB59-3ECD838A0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47329"/>
            <a:ext cx="9905998" cy="1478570"/>
          </a:xfrm>
        </p:spPr>
        <p:txBody>
          <a:bodyPr/>
          <a:lstStyle/>
          <a:p>
            <a:r>
              <a:rPr lang="en-US" dirty="0"/>
              <a:t>Agentic ai </a:t>
            </a:r>
            <a:br>
              <a:rPr lang="en-US" dirty="0"/>
            </a:br>
            <a:r>
              <a:rPr lang="en-US" dirty="0"/>
              <a:t>(Aka “Ai agents”)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86B14-DAFE-572F-BD38-92D88F3A8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30038"/>
            <a:ext cx="9905999" cy="503825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200" dirty="0"/>
              <a:t>Agentic AI represents a significant evolution in artificial intelligence, </a:t>
            </a:r>
            <a:r>
              <a:rPr lang="en-US" sz="3200" dirty="0">
                <a:solidFill>
                  <a:schemeClr val="accent5"/>
                </a:solidFill>
              </a:rPr>
              <a:t>designed to act more like a human colleague than just a tool</a:t>
            </a:r>
            <a:r>
              <a:rPr lang="en-US" sz="3200" dirty="0"/>
              <a:t>. Unlike traditional AI, which performs repetitive tasks, agentic AI </a:t>
            </a:r>
            <a:r>
              <a:rPr lang="en-US" sz="3200" dirty="0">
                <a:solidFill>
                  <a:schemeClr val="accent5"/>
                </a:solidFill>
              </a:rPr>
              <a:t>can understand complex instructions, make its own decisions, and adapt to new situations without needing constant human guidance</a:t>
            </a:r>
            <a:r>
              <a:rPr lang="en-US" sz="3200" dirty="0"/>
              <a:t>. This advanced AI can </a:t>
            </a:r>
            <a:r>
              <a:rPr lang="en-US" sz="3200" dirty="0">
                <a:solidFill>
                  <a:schemeClr val="accent5"/>
                </a:solidFill>
              </a:rPr>
              <a:t>independently manage workflows and respond proactively to changes</a:t>
            </a:r>
            <a:r>
              <a:rPr lang="en-US" sz="3200" dirty="0"/>
              <a:t>, making it a powerful asset in various industries by improving efficiency and decision-making.</a:t>
            </a:r>
          </a:p>
        </p:txBody>
      </p:sp>
    </p:spTree>
    <p:extLst>
      <p:ext uri="{BB962C8B-B14F-4D97-AF65-F5344CB8AC3E}">
        <p14:creationId xmlns:p14="http://schemas.microsoft.com/office/powerpoint/2010/main" val="594506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ntro of AI agent, &amp; AI agent projects summary | by Henry Heng LUO | Medium">
            <a:extLst>
              <a:ext uri="{FF2B5EF4-FFF2-40B4-BE49-F238E27FC236}">
                <a16:creationId xmlns:a16="http://schemas.microsoft.com/office/drawing/2014/main" id="{6430B503-0B60-D348-CF56-09A8B6000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02" y="306916"/>
            <a:ext cx="10624996" cy="624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448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1032FC-07D1-712A-F687-FBBEC1C9D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" y="562119"/>
            <a:ext cx="12172748" cy="573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561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31671D-C9B8-5ACE-7C58-233E380CC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E85D6D-4383-9AE2-A8B9-8F37CB18F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60200"/>
            <a:ext cx="9905999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 A model is a </a:t>
            </a:r>
            <a:r>
              <a:rPr lang="en-US" sz="3200" dirty="0">
                <a:solidFill>
                  <a:schemeClr val="accent5"/>
                </a:solidFill>
              </a:rPr>
              <a:t>computer program that has been trained </a:t>
            </a:r>
            <a:r>
              <a:rPr lang="en-US" sz="3200" dirty="0"/>
              <a:t>on a large amount of data to perform a specific task, such as recognizing images, translating languages, or making predictions, without being explicitly programmed with rules for that task.</a:t>
            </a:r>
          </a:p>
        </p:txBody>
      </p:sp>
    </p:spTree>
    <p:extLst>
      <p:ext uri="{BB962C8B-B14F-4D97-AF65-F5344CB8AC3E}">
        <p14:creationId xmlns:p14="http://schemas.microsoft.com/office/powerpoint/2010/main" val="1066471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3EDFD22-F7B6-DB0A-18F6-CE13513D5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579" y="731224"/>
            <a:ext cx="9564842" cy="539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90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408EDE-7FE3-9CEE-7B06-41E7DB176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EBE4C7E-5905-3A36-6242-2F5D4E4A0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47316"/>
            <a:ext cx="9905999" cy="4798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200" dirty="0"/>
              <a:t>Generative AI refers to a </a:t>
            </a:r>
            <a:r>
              <a:rPr lang="en-US" sz="3200" dirty="0">
                <a:solidFill>
                  <a:schemeClr val="accent5"/>
                </a:solidFill>
              </a:rPr>
              <a:t>type of artificial intelligence that can create new content</a:t>
            </a:r>
            <a:r>
              <a:rPr lang="en-US" sz="3200" dirty="0"/>
              <a:t>, ranging from text and images to music and video, based on patterns it learns from existing data. These systems use their training to </a:t>
            </a:r>
            <a:r>
              <a:rPr lang="en-US" sz="3200" dirty="0">
                <a:solidFill>
                  <a:schemeClr val="accent5"/>
                </a:solidFill>
              </a:rPr>
              <a:t>generate outputs that are novel yet realistic</a:t>
            </a:r>
            <a:r>
              <a:rPr lang="en-US" sz="3200" dirty="0"/>
              <a:t>, such as writing stories, composing music, or designing graphics. This capability makes generative AI a powerful tool for a variety of applications, including entertainment, design, and automation, where </a:t>
            </a:r>
            <a:r>
              <a:rPr lang="en-US" sz="3200" dirty="0">
                <a:solidFill>
                  <a:schemeClr val="accent5"/>
                </a:solidFill>
              </a:rPr>
              <a:t>it can produce original, creative work.</a:t>
            </a:r>
          </a:p>
        </p:txBody>
      </p:sp>
    </p:spTree>
    <p:extLst>
      <p:ext uri="{BB962C8B-B14F-4D97-AF65-F5344CB8AC3E}">
        <p14:creationId xmlns:p14="http://schemas.microsoft.com/office/powerpoint/2010/main" val="1240502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24C2528-ECA7-5181-18FA-BD55A3ECE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730" y="0"/>
            <a:ext cx="102165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88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DDFA4-E553-5165-AEC7-5C0FCA090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12AEC-32A4-EB1A-06BD-DA29812E4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23978"/>
            <a:ext cx="10202580" cy="424184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600" dirty="0"/>
              <a:t>A large language model is a complex artificial intelligence system </a:t>
            </a:r>
            <a:r>
              <a:rPr lang="en-US" sz="3600" dirty="0">
                <a:solidFill>
                  <a:schemeClr val="accent5"/>
                </a:solidFill>
              </a:rPr>
              <a:t>trained on a massive dataset of text and code</a:t>
            </a:r>
            <a:r>
              <a:rPr lang="en-US" sz="3600" dirty="0"/>
              <a:t>, enabling it to </a:t>
            </a:r>
            <a:r>
              <a:rPr lang="en-US" sz="3600" dirty="0">
                <a:solidFill>
                  <a:schemeClr val="accent5"/>
                </a:solidFill>
              </a:rPr>
              <a:t>understand and generate </a:t>
            </a:r>
            <a:r>
              <a:rPr lang="en-US" sz="3600" dirty="0"/>
              <a:t>human-like text, translate languages, write different kinds of creative content, and answer your questions in an informative way, even if they are open ended, challenging, or strange.</a:t>
            </a:r>
          </a:p>
        </p:txBody>
      </p:sp>
    </p:spTree>
    <p:extLst>
      <p:ext uri="{BB962C8B-B14F-4D97-AF65-F5344CB8AC3E}">
        <p14:creationId xmlns:p14="http://schemas.microsoft.com/office/powerpoint/2010/main" val="1826468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D06569-5B1D-5833-F1D8-3718D2711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044" y="315309"/>
            <a:ext cx="4694680" cy="33241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C8BD31-EE65-41BC-4959-28A037BDB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427" y="1710705"/>
            <a:ext cx="4957703" cy="34365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935E92-F9C9-CD41-3FD7-0C10E11C8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044" y="4038519"/>
            <a:ext cx="4694680" cy="25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49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2150C0-9EBB-3059-4222-47135F8D1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203" y="3343511"/>
            <a:ext cx="8056843" cy="29126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CC5227-EECD-254F-0826-B5C98D903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203" y="511267"/>
            <a:ext cx="8056843" cy="25177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1AD86B-142A-0805-7400-314218145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510" y="3444844"/>
            <a:ext cx="1485714" cy="400000"/>
          </a:xfrm>
          <a:prstGeom prst="rect">
            <a:avLst/>
          </a:prstGeom>
        </p:spPr>
      </p:pic>
      <p:pic>
        <p:nvPicPr>
          <p:cNvPr id="5122" name="Picture 2" descr="ChatGPT Logo - Chat gpt Icon on Green Background 21059825 Vector Art at  Vecteezy">
            <a:extLst>
              <a:ext uri="{FF2B5EF4-FFF2-40B4-BE49-F238E27FC236}">
                <a16:creationId xmlns:a16="http://schemas.microsoft.com/office/drawing/2014/main" id="{3EAC68D1-AAF6-2B9F-3A61-A4538AAC3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770" y="601811"/>
            <a:ext cx="578290" cy="57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786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7EDB9-D916-89C1-9553-12F562817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74D6D-A01A-DDCF-126C-F6CEF36CB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51139"/>
            <a:ext cx="10474184" cy="41694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Prompt engineering involves </a:t>
            </a:r>
            <a:r>
              <a:rPr lang="en-US" sz="3200" dirty="0">
                <a:solidFill>
                  <a:schemeClr val="accent5"/>
                </a:solidFill>
              </a:rPr>
              <a:t>crafting the instructions or questions </a:t>
            </a:r>
            <a:r>
              <a:rPr lang="en-US" sz="3200" dirty="0"/>
              <a:t>you give to an AI model </a:t>
            </a:r>
            <a:r>
              <a:rPr lang="en-US" sz="3200" dirty="0">
                <a:solidFill>
                  <a:schemeClr val="accent5"/>
                </a:solidFill>
              </a:rPr>
              <a:t>to get the best possible answers or outputs</a:t>
            </a:r>
            <a:r>
              <a:rPr lang="en-US" sz="3200" dirty="0"/>
              <a:t>. It's a bit like figuring out the right way to ask a question so that you get the most useful and relevant information in return. By fine-tuning these prompts, users can guide the AI to </a:t>
            </a:r>
            <a:r>
              <a:rPr lang="en-US" sz="3200" dirty="0">
                <a:solidFill>
                  <a:schemeClr val="accent5"/>
                </a:solidFill>
              </a:rPr>
              <a:t>generate more accurate, creative, or specific responses </a:t>
            </a:r>
            <a:r>
              <a:rPr lang="en-US" sz="3200" dirty="0"/>
              <a:t>based on their needs.</a:t>
            </a:r>
          </a:p>
        </p:txBody>
      </p:sp>
    </p:spTree>
    <p:extLst>
      <p:ext uri="{BB962C8B-B14F-4D97-AF65-F5344CB8AC3E}">
        <p14:creationId xmlns:p14="http://schemas.microsoft.com/office/powerpoint/2010/main" val="47813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3825</TotalTime>
  <Words>544</Words>
  <Application>Microsoft Office PowerPoint</Application>
  <PresentationFormat>Widescreen</PresentationFormat>
  <Paragraphs>15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Tw Cen MT</vt:lpstr>
      <vt:lpstr>Circuit</vt:lpstr>
      <vt:lpstr>AI  Key terms</vt:lpstr>
      <vt:lpstr>Model</vt:lpstr>
      <vt:lpstr>PowerPoint Presentation</vt:lpstr>
      <vt:lpstr>Generative AI</vt:lpstr>
      <vt:lpstr>PowerPoint Presentation</vt:lpstr>
      <vt:lpstr>Large language model (LLM)</vt:lpstr>
      <vt:lpstr>PowerPoint Presentation</vt:lpstr>
      <vt:lpstr>PowerPoint Presentation</vt:lpstr>
      <vt:lpstr>Prompt Engineering</vt:lpstr>
      <vt:lpstr>PowerPoint Presentation</vt:lpstr>
      <vt:lpstr>PowerPoint Presentation</vt:lpstr>
      <vt:lpstr>Natural Language Processing (NLP)</vt:lpstr>
      <vt:lpstr>PowerPoint Presentation</vt:lpstr>
      <vt:lpstr>Neural networks</vt:lpstr>
      <vt:lpstr>PowerPoint Presentation</vt:lpstr>
      <vt:lpstr>PowerPoint Presentation</vt:lpstr>
      <vt:lpstr>Agentic ai  (Aka “Ai agents”)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 Intelligence for  non-technical professionals</dc:title>
  <dc:creator>Zain</dc:creator>
  <cp:lastModifiedBy>Zain Naboulsi</cp:lastModifiedBy>
  <cp:revision>2</cp:revision>
  <dcterms:created xsi:type="dcterms:W3CDTF">2024-05-01T22:55:11Z</dcterms:created>
  <dcterms:modified xsi:type="dcterms:W3CDTF">2024-05-05T02:55:20Z</dcterms:modified>
</cp:coreProperties>
</file>